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68" r:id="rId6"/>
    <p:sldId id="273" r:id="rId7"/>
    <p:sldId id="288" r:id="rId8"/>
    <p:sldId id="280" r:id="rId9"/>
    <p:sldId id="276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77" r:id="rId18"/>
    <p:sldId id="278" r:id="rId19"/>
    <p:sldId id="279" r:id="rId20"/>
  </p:sldIdLst>
  <p:sldSz cx="18288000" cy="10287000"/>
  <p:notesSz cx="6858000" cy="9144000"/>
  <p:embeddedFontLst>
    <p:embeddedFont>
      <p:font typeface="Tomorrow" panose="020B0604020202020204" charset="0"/>
      <p:regular r:id="rId21"/>
    </p:embeddedFont>
    <p:embeddedFont>
      <p:font typeface="Tomorrow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554" autoAdjust="0"/>
  </p:normalViewPr>
  <p:slideViewPr>
    <p:cSldViewPr>
      <p:cViewPr varScale="1">
        <p:scale>
          <a:sx n="68" d="100"/>
          <a:sy n="68" d="100"/>
        </p:scale>
        <p:origin x="38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917873" y="1044695"/>
            <a:ext cx="11370777" cy="8229600"/>
          </a:xfrm>
          <a:custGeom>
            <a:avLst/>
            <a:gdLst/>
            <a:ahLst/>
            <a:cxnLst/>
            <a:rect l="l" t="t" r="r" b="b"/>
            <a:pathLst>
              <a:path w="11370777" h="8229600">
                <a:moveTo>
                  <a:pt x="0" y="0"/>
                </a:moveTo>
                <a:lnTo>
                  <a:pt x="11370777" y="0"/>
                </a:lnTo>
                <a:lnTo>
                  <a:pt x="113707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829800" y="5971967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7"/>
                </a:lnTo>
                <a:lnTo>
                  <a:pt x="0" y="6877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898707"/>
            <a:ext cx="16230600" cy="207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45"/>
              </a:lnSpc>
            </a:pPr>
            <a:r>
              <a:rPr lang="en-US" sz="12961" dirty="0" err="1">
                <a:latin typeface="Tomorrow"/>
                <a:ea typeface="Tomorrow"/>
                <a:cs typeface="Tomorrow"/>
                <a:sym typeface="Tomorrow"/>
              </a:rPr>
              <a:t>FraudShield</a:t>
            </a:r>
            <a:endParaRPr lang="en-US" sz="12961" dirty="0"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3210546" y="-4843815"/>
            <a:ext cx="16230600" cy="6877717"/>
          </a:xfrm>
          <a:custGeom>
            <a:avLst/>
            <a:gdLst/>
            <a:ahLst/>
            <a:cxnLst/>
            <a:rect l="l" t="t" r="r" b="b"/>
            <a:pathLst>
              <a:path w="16230600" h="6877717">
                <a:moveTo>
                  <a:pt x="0" y="0"/>
                </a:moveTo>
                <a:lnTo>
                  <a:pt x="16230600" y="0"/>
                </a:lnTo>
                <a:lnTo>
                  <a:pt x="16230600" y="6877716"/>
                </a:lnTo>
                <a:lnTo>
                  <a:pt x="0" y="6877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5"/>
          <p:cNvSpPr txBox="1"/>
          <p:nvPr/>
        </p:nvSpPr>
        <p:spPr>
          <a:xfrm>
            <a:off x="1219200" y="6851887"/>
            <a:ext cx="2895600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spcBef>
                <a:spcPct val="0"/>
              </a:spcBef>
            </a:pPr>
            <a:r>
              <a:rPr lang="en-US" sz="3200" spc="-109" dirty="0">
                <a:latin typeface="Tomorrow"/>
                <a:ea typeface="Tomorrow"/>
                <a:cs typeface="Tomorrow"/>
                <a:sym typeface="Tomorrow"/>
              </a:rPr>
              <a:t>Presented By:</a:t>
            </a:r>
          </a:p>
          <a:p>
            <a:pPr marL="0" lvl="1" indent="0" algn="just">
              <a:spcBef>
                <a:spcPct val="0"/>
              </a:spcBef>
            </a:pPr>
            <a:endParaRPr lang="en-US" sz="3200" spc="-109" dirty="0">
              <a:latin typeface="Tomorrow"/>
              <a:ea typeface="Tomorrow"/>
              <a:cs typeface="Tomorrow"/>
              <a:sym typeface="Tomorrow"/>
            </a:endParaRPr>
          </a:p>
          <a:p>
            <a:pPr marL="0" lvl="1" indent="0" algn="just">
              <a:spcBef>
                <a:spcPct val="0"/>
              </a:spcBef>
            </a:pPr>
            <a:r>
              <a:rPr lang="en-US" sz="3200" spc="-109" dirty="0" err="1">
                <a:latin typeface="Tomorrow"/>
                <a:ea typeface="Tomorrow"/>
                <a:cs typeface="Tomorrow"/>
                <a:sym typeface="Tomorrow"/>
              </a:rPr>
              <a:t>Bijay</a:t>
            </a:r>
            <a:r>
              <a:rPr lang="en-US" sz="3200" spc="-109" dirty="0">
                <a:latin typeface="Tomorrow"/>
                <a:ea typeface="Tomorrow"/>
                <a:cs typeface="Tomorrow"/>
                <a:sym typeface="Tomorrow"/>
              </a:rPr>
              <a:t> </a:t>
            </a:r>
            <a:r>
              <a:rPr lang="en-US" sz="3200" spc="-109" dirty="0" err="1">
                <a:latin typeface="Tomorrow"/>
                <a:ea typeface="Tomorrow"/>
                <a:cs typeface="Tomorrow"/>
                <a:sym typeface="Tomorrow"/>
              </a:rPr>
              <a:t>Koirala</a:t>
            </a:r>
            <a:endParaRPr lang="en-US" sz="3200" spc="-109" dirty="0">
              <a:latin typeface="Tomorrow"/>
              <a:ea typeface="Tomorrow"/>
              <a:cs typeface="Tomorrow"/>
              <a:sym typeface="Tomorrow"/>
            </a:endParaRPr>
          </a:p>
          <a:p>
            <a:pPr marL="0" lvl="1" indent="0" algn="just">
              <a:spcBef>
                <a:spcPct val="0"/>
              </a:spcBef>
            </a:pPr>
            <a:r>
              <a:rPr lang="en-US" sz="3200" spc="-109" dirty="0" err="1">
                <a:latin typeface="Tomorrow"/>
                <a:ea typeface="Tomorrow"/>
                <a:cs typeface="Tomorrow"/>
                <a:sym typeface="Tomorrow"/>
              </a:rPr>
              <a:t>Kaushal</a:t>
            </a:r>
            <a:r>
              <a:rPr lang="en-US" sz="3200" spc="-109" dirty="0">
                <a:latin typeface="Tomorrow"/>
                <a:ea typeface="Tomorrow"/>
                <a:cs typeface="Tomorrow"/>
                <a:sym typeface="Tomorrow"/>
              </a:rPr>
              <a:t> Joshi </a:t>
            </a:r>
          </a:p>
        </p:txBody>
      </p:sp>
    </p:spTree>
    <p:extLst>
      <p:ext uri="{BB962C8B-B14F-4D97-AF65-F5344CB8AC3E}">
        <p14:creationId xmlns:p14="http://schemas.microsoft.com/office/powerpoint/2010/main" val="119001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6669669">
            <a:off x="11060153" y="2823364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0" y="0"/>
                </a:moveTo>
                <a:lnTo>
                  <a:pt x="10950494" y="0"/>
                </a:lnTo>
                <a:lnTo>
                  <a:pt x="10950494" y="4640272"/>
                </a:lnTo>
                <a:lnTo>
                  <a:pt x="0" y="464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334032" flipH="1">
            <a:off x="2515077" y="-3371778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10950494" y="0"/>
                </a:moveTo>
                <a:lnTo>
                  <a:pt x="0" y="0"/>
                </a:lnTo>
                <a:lnTo>
                  <a:pt x="0" y="4640272"/>
                </a:lnTo>
                <a:lnTo>
                  <a:pt x="10950494" y="4640272"/>
                </a:lnTo>
                <a:lnTo>
                  <a:pt x="1095049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29400" y="-114300"/>
            <a:ext cx="5295900" cy="904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4800" dirty="0">
                <a:latin typeface="Tomorrow"/>
                <a:ea typeface="Tomorrow"/>
                <a:cs typeface="Tomorrow"/>
                <a:sym typeface="Tomorrow"/>
              </a:rPr>
              <a:t>Class Diagram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05200" y="789794"/>
            <a:ext cx="9906000" cy="92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3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787993">
            <a:off x="-388897" y="7641219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0" y="0"/>
                </a:moveTo>
                <a:lnTo>
                  <a:pt x="10950494" y="0"/>
                </a:lnTo>
                <a:lnTo>
                  <a:pt x="10950494" y="4640272"/>
                </a:lnTo>
                <a:lnTo>
                  <a:pt x="0" y="464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334032" flipH="1">
            <a:off x="2515077" y="-3371778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10950494" y="0"/>
                </a:moveTo>
                <a:lnTo>
                  <a:pt x="0" y="0"/>
                </a:lnTo>
                <a:lnTo>
                  <a:pt x="0" y="4640272"/>
                </a:lnTo>
                <a:lnTo>
                  <a:pt x="10950494" y="4640272"/>
                </a:lnTo>
                <a:lnTo>
                  <a:pt x="1095049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29400" y="-114300"/>
            <a:ext cx="52959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4800" dirty="0">
                <a:latin typeface="Tomorrow"/>
                <a:ea typeface="Tomorrow"/>
                <a:cs typeface="Tomorrow"/>
                <a:sym typeface="Tomorrow"/>
              </a:rPr>
              <a:t>Object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284433" y="1104900"/>
            <a:ext cx="13487400" cy="88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0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787993">
            <a:off x="-388897" y="7641219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0" y="0"/>
                </a:moveTo>
                <a:lnTo>
                  <a:pt x="10950494" y="0"/>
                </a:lnTo>
                <a:lnTo>
                  <a:pt x="10950494" y="4640272"/>
                </a:lnTo>
                <a:lnTo>
                  <a:pt x="0" y="464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334032" flipH="1">
            <a:off x="2515077" y="-3371778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10950494" y="0"/>
                </a:moveTo>
                <a:lnTo>
                  <a:pt x="0" y="0"/>
                </a:lnTo>
                <a:lnTo>
                  <a:pt x="0" y="4640272"/>
                </a:lnTo>
                <a:lnTo>
                  <a:pt x="10950494" y="4640272"/>
                </a:lnTo>
                <a:lnTo>
                  <a:pt x="1095049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629400" y="-114300"/>
            <a:ext cx="52959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4800" dirty="0">
                <a:latin typeface="Tomorrow"/>
                <a:ea typeface="Tomorrow"/>
                <a:cs typeface="Tomorrow"/>
                <a:sym typeface="Tomorrow"/>
              </a:rPr>
              <a:t>State Diagram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0" y="1028700"/>
            <a:ext cx="12192000" cy="904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3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787993">
            <a:off x="-388897" y="7641219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0" y="0"/>
                </a:moveTo>
                <a:lnTo>
                  <a:pt x="10950494" y="0"/>
                </a:lnTo>
                <a:lnTo>
                  <a:pt x="10950494" y="4640272"/>
                </a:lnTo>
                <a:lnTo>
                  <a:pt x="0" y="464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334032" flipH="1">
            <a:off x="2515077" y="-3371778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10950494" y="0"/>
                </a:moveTo>
                <a:lnTo>
                  <a:pt x="0" y="0"/>
                </a:lnTo>
                <a:lnTo>
                  <a:pt x="0" y="4640272"/>
                </a:lnTo>
                <a:lnTo>
                  <a:pt x="10950494" y="4640272"/>
                </a:lnTo>
                <a:lnTo>
                  <a:pt x="1095049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24600" y="0"/>
            <a:ext cx="6477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4800" dirty="0">
                <a:latin typeface="Tomorrow"/>
                <a:ea typeface="Tomorrow"/>
                <a:cs typeface="Tomorrow"/>
                <a:sym typeface="Tomorrow"/>
              </a:rPr>
              <a:t>Sequence 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276600" y="1181100"/>
            <a:ext cx="1219200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787993">
            <a:off x="-388897" y="7641219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0" y="0"/>
                </a:moveTo>
                <a:lnTo>
                  <a:pt x="10950494" y="0"/>
                </a:lnTo>
                <a:lnTo>
                  <a:pt x="10950494" y="4640272"/>
                </a:lnTo>
                <a:lnTo>
                  <a:pt x="0" y="464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334032" flipH="1">
            <a:off x="2515077" y="-3371778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10950494" y="0"/>
                </a:moveTo>
                <a:lnTo>
                  <a:pt x="0" y="0"/>
                </a:lnTo>
                <a:lnTo>
                  <a:pt x="0" y="4640272"/>
                </a:lnTo>
                <a:lnTo>
                  <a:pt x="10950494" y="4640272"/>
                </a:lnTo>
                <a:lnTo>
                  <a:pt x="1095049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24600" y="0"/>
            <a:ext cx="6477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4800" dirty="0">
                <a:latin typeface="Tomorrow"/>
                <a:ea typeface="Tomorrow"/>
                <a:cs typeface="Tomorrow"/>
                <a:sym typeface="Tomorrow"/>
              </a:rPr>
              <a:t>Activity  Diagram</a:t>
            </a:r>
          </a:p>
        </p:txBody>
      </p:sp>
      <p:pic>
        <p:nvPicPr>
          <p:cNvPr id="8" name="Picture 7" descr="C:\Users\hp\Downloads\Editor _ Mermaid Chart-2025-06-28-22294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027488"/>
            <a:ext cx="5029200" cy="910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06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787993">
            <a:off x="-388897" y="7641219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0" y="0"/>
                </a:moveTo>
                <a:lnTo>
                  <a:pt x="10950494" y="0"/>
                </a:lnTo>
                <a:lnTo>
                  <a:pt x="10950494" y="4640272"/>
                </a:lnTo>
                <a:lnTo>
                  <a:pt x="0" y="464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334032" flipH="1">
            <a:off x="2515077" y="-3371778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10950494" y="0"/>
                </a:moveTo>
                <a:lnTo>
                  <a:pt x="0" y="0"/>
                </a:lnTo>
                <a:lnTo>
                  <a:pt x="0" y="4640272"/>
                </a:lnTo>
                <a:lnTo>
                  <a:pt x="10950494" y="4640272"/>
                </a:lnTo>
                <a:lnTo>
                  <a:pt x="1095049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48400" y="342900"/>
            <a:ext cx="6477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4800" dirty="0">
                <a:latin typeface="Tomorrow"/>
                <a:ea typeface="Tomorrow"/>
                <a:cs typeface="Tomorrow"/>
                <a:sym typeface="Tomorrow"/>
              </a:rPr>
              <a:t>Component  Diagram</a:t>
            </a: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895600" y="1866900"/>
            <a:ext cx="12809855" cy="584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58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787993">
            <a:off x="-388897" y="7641219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0" y="0"/>
                </a:moveTo>
                <a:lnTo>
                  <a:pt x="10950494" y="0"/>
                </a:lnTo>
                <a:lnTo>
                  <a:pt x="10950494" y="4640272"/>
                </a:lnTo>
                <a:lnTo>
                  <a:pt x="0" y="464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334032" flipH="1">
            <a:off x="2515077" y="-3371778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10950494" y="0"/>
                </a:moveTo>
                <a:lnTo>
                  <a:pt x="0" y="0"/>
                </a:lnTo>
                <a:lnTo>
                  <a:pt x="0" y="4640272"/>
                </a:lnTo>
                <a:lnTo>
                  <a:pt x="10950494" y="4640272"/>
                </a:lnTo>
                <a:lnTo>
                  <a:pt x="1095049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718876" y="342900"/>
            <a:ext cx="6477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4800" dirty="0">
                <a:latin typeface="Tomorrow"/>
                <a:ea typeface="Tomorrow"/>
                <a:cs typeface="Tomorrow"/>
                <a:sym typeface="Tomorrow"/>
              </a:rPr>
              <a:t>Deployment  Diagram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861542"/>
            <a:ext cx="15163800" cy="824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3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104279" y="1001784"/>
            <a:ext cx="811530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7500" dirty="0">
                <a:latin typeface="Tomorrow"/>
                <a:ea typeface="Tomorrow"/>
                <a:cs typeface="Tomorrow"/>
                <a:sym typeface="Tomorrow"/>
              </a:rPr>
              <a:t>Algorithm Used</a:t>
            </a:r>
          </a:p>
        </p:txBody>
      </p:sp>
      <p:sp>
        <p:nvSpPr>
          <p:cNvPr id="10" name="Freeform 10"/>
          <p:cNvSpPr/>
          <p:nvPr/>
        </p:nvSpPr>
        <p:spPr>
          <a:xfrm rot="-5792686">
            <a:off x="-89071" y="6172199"/>
            <a:ext cx="5472684" cy="8229600"/>
          </a:xfrm>
          <a:custGeom>
            <a:avLst/>
            <a:gdLst/>
            <a:ahLst/>
            <a:cxnLst/>
            <a:rect l="l" t="t" r="r" b="b"/>
            <a:pathLst>
              <a:path w="5472684" h="8229600">
                <a:moveTo>
                  <a:pt x="0" y="0"/>
                </a:moveTo>
                <a:lnTo>
                  <a:pt x="5472684" y="0"/>
                </a:lnTo>
                <a:lnTo>
                  <a:pt x="5472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792686">
            <a:off x="13093529" y="-4013388"/>
            <a:ext cx="5472684" cy="8229600"/>
          </a:xfrm>
          <a:custGeom>
            <a:avLst/>
            <a:gdLst/>
            <a:ahLst/>
            <a:cxnLst/>
            <a:rect l="l" t="t" r="r" b="b"/>
            <a:pathLst>
              <a:path w="5472684" h="8229600">
                <a:moveTo>
                  <a:pt x="0" y="0"/>
                </a:moveTo>
                <a:lnTo>
                  <a:pt x="5472684" y="0"/>
                </a:lnTo>
                <a:lnTo>
                  <a:pt x="5472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4362406"/>
            <a:ext cx="902970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579"/>
              </a:lnSpc>
              <a:spcBef>
                <a:spcPct val="0"/>
              </a:spcBef>
            </a:pPr>
            <a:r>
              <a:rPr lang="en-US" sz="2800" spc="-109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YARA</a:t>
            </a:r>
            <a:endParaRPr lang="en-US" sz="2800" u="none" strike="noStrike" spc="-109" dirty="0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5" name="Group 4"/>
          <p:cNvGrpSpPr/>
          <p:nvPr/>
        </p:nvGrpSpPr>
        <p:grpSpPr>
          <a:xfrm>
            <a:off x="561364" y="3086100"/>
            <a:ext cx="17201130" cy="4535805"/>
            <a:chOff x="0" y="0"/>
            <a:chExt cx="4283317" cy="1194615"/>
          </a:xfrm>
          <a:solidFill>
            <a:schemeClr val="bg1"/>
          </a:solidFill>
        </p:grpSpPr>
        <p:sp>
          <p:nvSpPr>
            <p:cNvPr id="16" name="Freeform 5"/>
            <p:cNvSpPr/>
            <p:nvPr/>
          </p:nvSpPr>
          <p:spPr>
            <a:xfrm>
              <a:off x="0" y="0"/>
              <a:ext cx="4283317" cy="1194615"/>
            </a:xfrm>
            <a:custGeom>
              <a:avLst/>
              <a:gdLst/>
              <a:ahLst/>
              <a:cxnLst/>
              <a:rect l="l" t="t" r="r" b="b"/>
              <a:pathLst>
                <a:path w="4283317" h="1194615">
                  <a:moveTo>
                    <a:pt x="11425" y="0"/>
                  </a:moveTo>
                  <a:lnTo>
                    <a:pt x="4271892" y="0"/>
                  </a:lnTo>
                  <a:cubicBezTo>
                    <a:pt x="4278202" y="0"/>
                    <a:pt x="4283317" y="5115"/>
                    <a:pt x="4283317" y="11425"/>
                  </a:cubicBezTo>
                  <a:lnTo>
                    <a:pt x="4283317" y="1183190"/>
                  </a:lnTo>
                  <a:cubicBezTo>
                    <a:pt x="4283317" y="1186220"/>
                    <a:pt x="4282113" y="1189126"/>
                    <a:pt x="4279971" y="1191269"/>
                  </a:cubicBezTo>
                  <a:cubicBezTo>
                    <a:pt x="4277828" y="1193412"/>
                    <a:pt x="4274922" y="1194615"/>
                    <a:pt x="4271892" y="1194615"/>
                  </a:cubicBezTo>
                  <a:lnTo>
                    <a:pt x="11425" y="1194615"/>
                  </a:lnTo>
                  <a:cubicBezTo>
                    <a:pt x="5115" y="1194615"/>
                    <a:pt x="0" y="1189500"/>
                    <a:pt x="0" y="1183190"/>
                  </a:cubicBezTo>
                  <a:lnTo>
                    <a:pt x="0" y="11425"/>
                  </a:lnTo>
                  <a:cubicBezTo>
                    <a:pt x="0" y="5115"/>
                    <a:pt x="5115" y="0"/>
                    <a:pt x="11425" y="0"/>
                  </a:cubicBezTo>
                  <a:close/>
                </a:path>
              </a:pathLst>
            </a:custGeom>
            <a:grpFill/>
            <a:ln w="28575" cap="rnd">
              <a:solidFill>
                <a:srgbClr val="135DDD"/>
              </a:solidFill>
              <a:prstDash val="solid"/>
              <a:round/>
            </a:ln>
          </p:spPr>
        </p:sp>
        <p:sp>
          <p:nvSpPr>
            <p:cNvPr id="17" name="TextBox 6"/>
            <p:cNvSpPr txBox="1"/>
            <p:nvPr/>
          </p:nvSpPr>
          <p:spPr>
            <a:xfrm>
              <a:off x="0" y="9525"/>
              <a:ext cx="4283317" cy="118509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4"/>
                </a:lnSpc>
              </a:pPr>
              <a:endParaRPr dirty="0"/>
            </a:p>
          </p:txBody>
        </p:sp>
      </p:grpSp>
      <p:sp>
        <p:nvSpPr>
          <p:cNvPr id="18" name="TextBox 11"/>
          <p:cNvSpPr txBox="1"/>
          <p:nvPr/>
        </p:nvSpPr>
        <p:spPr>
          <a:xfrm>
            <a:off x="457200" y="3561339"/>
            <a:ext cx="4969281" cy="9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870"/>
              </a:lnSpc>
              <a:spcBef>
                <a:spcPct val="0"/>
              </a:spcBef>
            </a:pPr>
            <a:r>
              <a:rPr lang="en-US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Velocity Pattern Detection Algorithm</a:t>
            </a:r>
            <a:endParaRPr lang="en-US" sz="3000" b="1" spc="-165" dirty="0"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6460718" y="3559207"/>
            <a:ext cx="4969281" cy="96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870"/>
              </a:lnSpc>
              <a:spcBef>
                <a:spcPct val="0"/>
              </a:spcBef>
            </a:pPr>
            <a:r>
              <a:rPr lang="en-US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Behavioral Deviation Algorithm</a:t>
            </a:r>
            <a:endParaRPr lang="en-US" sz="3000" b="1" spc="-165" dirty="0"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12268200" y="3561339"/>
            <a:ext cx="4969281" cy="462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870"/>
              </a:lnSpc>
              <a:spcBef>
                <a:spcPct val="0"/>
              </a:spcBef>
            </a:pPr>
            <a:r>
              <a:rPr lang="en-US" sz="3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Composite Score Calculation</a:t>
            </a:r>
            <a:endParaRPr lang="en-US" sz="3000" b="1" spc="-165" dirty="0"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838200" y="4655549"/>
            <a:ext cx="4495800" cy="2260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/>
              <a:t>Catches fraudsters trying many transactions fast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Counts how many times same email buys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Too many in 1 minute = Bad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Blocks card/bin attacks</a:t>
            </a:r>
          </a:p>
        </p:txBody>
      </p:sp>
      <p:sp>
        <p:nvSpPr>
          <p:cNvPr id="23" name="TextBox 10"/>
          <p:cNvSpPr txBox="1"/>
          <p:nvPr/>
        </p:nvSpPr>
        <p:spPr>
          <a:xfrm>
            <a:off x="6914029" y="4596670"/>
            <a:ext cx="4495800" cy="2722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/>
              <a:t>Finds weird purchase amounts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Looks at what user normally spends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Current purchase way too high/low = Suspicious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Uses basic math (average + variation)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Catches stolen card big purchases</a:t>
            </a:r>
          </a:p>
        </p:txBody>
      </p:sp>
      <p:sp>
        <p:nvSpPr>
          <p:cNvPr id="24" name="TextBox 10"/>
          <p:cNvSpPr txBox="1"/>
          <p:nvPr/>
        </p:nvSpPr>
        <p:spPr>
          <a:xfrm>
            <a:off x="12741681" y="4594446"/>
            <a:ext cx="4495800" cy="2722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b="1" dirty="0"/>
              <a:t>Adds everything up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Each red flag has points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Add all points together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High score = Fraud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Medium score = Check manually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 Low score = Let it through</a:t>
            </a:r>
          </a:p>
        </p:txBody>
      </p:sp>
    </p:spTree>
    <p:extLst>
      <p:ext uri="{BB962C8B-B14F-4D97-AF65-F5344CB8AC3E}">
        <p14:creationId xmlns:p14="http://schemas.microsoft.com/office/powerpoint/2010/main" val="1443262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787993">
            <a:off x="-388897" y="7641219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0" y="0"/>
                </a:moveTo>
                <a:lnTo>
                  <a:pt x="10950494" y="0"/>
                </a:lnTo>
                <a:lnTo>
                  <a:pt x="10950494" y="4640272"/>
                </a:lnTo>
                <a:lnTo>
                  <a:pt x="0" y="464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334032" flipH="1">
            <a:off x="2515077" y="-3371778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10950494" y="0"/>
                </a:moveTo>
                <a:lnTo>
                  <a:pt x="0" y="0"/>
                </a:lnTo>
                <a:lnTo>
                  <a:pt x="0" y="4640272"/>
                </a:lnTo>
                <a:lnTo>
                  <a:pt x="10950494" y="4640272"/>
                </a:lnTo>
                <a:lnTo>
                  <a:pt x="1095049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53200" y="2655798"/>
            <a:ext cx="52959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7500" dirty="0">
                <a:latin typeface="Tomorrow"/>
                <a:ea typeface="Tomorrow"/>
                <a:cs typeface="Tomorrow"/>
                <a:sym typeface="Tomorrow"/>
              </a:rPr>
              <a:t>Conclusion</a:t>
            </a:r>
          </a:p>
        </p:txBody>
      </p:sp>
      <p:sp>
        <p:nvSpPr>
          <p:cNvPr id="10" name="TextBox 13"/>
          <p:cNvSpPr txBox="1"/>
          <p:nvPr/>
        </p:nvSpPr>
        <p:spPr>
          <a:xfrm>
            <a:off x="3628929" y="4457700"/>
            <a:ext cx="11144442" cy="286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  <a:spcBef>
                <a:spcPct val="0"/>
              </a:spcBef>
            </a:pPr>
            <a:r>
              <a:rPr lang="en-GB" sz="3200" spc="-109" dirty="0">
                <a:latin typeface="Arial" panose="020B0604020202020204" pitchFamily="34" charset="0"/>
                <a:ea typeface="Tomorrow"/>
                <a:cs typeface="Arial" panose="020B0604020202020204" pitchFamily="34" charset="0"/>
                <a:sym typeface="Tomorrow"/>
              </a:rPr>
              <a:t>The system can detect common fraud patterns and process </a:t>
            </a:r>
          </a:p>
          <a:p>
            <a:pPr marL="0" lvl="1" indent="0" algn="ctr">
              <a:lnSpc>
                <a:spcPct val="150000"/>
              </a:lnSpc>
              <a:spcBef>
                <a:spcPct val="0"/>
              </a:spcBef>
            </a:pPr>
            <a:r>
              <a:rPr lang="en-GB" sz="3200" spc="-109" dirty="0">
                <a:latin typeface="Arial" panose="020B0604020202020204" pitchFamily="34" charset="0"/>
                <a:ea typeface="Tomorrow"/>
                <a:cs typeface="Arial" panose="020B0604020202020204" pitchFamily="34" charset="0"/>
                <a:sym typeface="Tomorrow"/>
              </a:rPr>
              <a:t>bulk transaction files, meeting our project objectives.</a:t>
            </a:r>
          </a:p>
          <a:p>
            <a:pPr marL="0" lvl="1" indent="0" algn="ctr">
              <a:lnSpc>
                <a:spcPct val="150000"/>
              </a:lnSpc>
              <a:spcBef>
                <a:spcPct val="0"/>
              </a:spcBef>
            </a:pPr>
            <a:r>
              <a:rPr lang="en-GB" sz="3200" spc="-109" dirty="0">
                <a:latin typeface="Arial" panose="020B0604020202020204" pitchFamily="34" charset="0"/>
                <a:ea typeface="Tomorrow"/>
                <a:cs typeface="Arial" panose="020B0604020202020204" pitchFamily="34" charset="0"/>
                <a:sym typeface="Tomorrow"/>
              </a:rPr>
              <a:t>Future improvements could include machine learning integration and real-time pattern updates.</a:t>
            </a:r>
            <a:endParaRPr lang="en-US" sz="3200" u="none" strike="noStrike" spc="-109" dirty="0">
              <a:latin typeface="Arial" panose="020B0604020202020204" pitchFamily="34" charset="0"/>
              <a:ea typeface="Tomorrow"/>
              <a:cs typeface="Arial" panose="020B0604020202020204" pitchFamily="34" charset="0"/>
              <a:sym typeface="Tomorrow"/>
            </a:endParaRPr>
          </a:p>
        </p:txBody>
      </p:sp>
    </p:spTree>
    <p:extLst>
      <p:ext uri="{BB962C8B-B14F-4D97-AF65-F5344CB8AC3E}">
        <p14:creationId xmlns:p14="http://schemas.microsoft.com/office/powerpoint/2010/main" val="85865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574051" y="102870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218464">
            <a:off x="5789626" y="1586262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0"/>
                </a:moveTo>
                <a:lnTo>
                  <a:pt x="6851142" y="0"/>
                </a:lnTo>
                <a:lnTo>
                  <a:pt x="68511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360838" y="6519045"/>
            <a:ext cx="223804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5994349" y="8881354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0" y="0"/>
                </a:moveTo>
                <a:lnTo>
                  <a:pt x="10950493" y="0"/>
                </a:lnTo>
                <a:lnTo>
                  <a:pt x="10950493" y="4640271"/>
                </a:lnTo>
                <a:lnTo>
                  <a:pt x="0" y="4640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70649" y="4406021"/>
            <a:ext cx="10546702" cy="164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5"/>
              </a:lnSpc>
            </a:pPr>
            <a:r>
              <a:rPr lang="en-US" sz="1192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 flipH="1" flipV="1">
            <a:off x="13748019" y="-3098259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10950494" y="4640271"/>
                </a:moveTo>
                <a:lnTo>
                  <a:pt x="0" y="4640271"/>
                </a:lnTo>
                <a:lnTo>
                  <a:pt x="0" y="0"/>
                </a:lnTo>
                <a:lnTo>
                  <a:pt x="10950494" y="0"/>
                </a:lnTo>
                <a:lnTo>
                  <a:pt x="10950494" y="464027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71267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26363" y="1714500"/>
            <a:ext cx="6852129" cy="68521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26208" y="26208"/>
              <a:ext cx="760384" cy="760384"/>
            </a:xfrm>
            <a:custGeom>
              <a:avLst/>
              <a:gdLst/>
              <a:ahLst/>
              <a:cxnLst/>
              <a:rect l="l" t="t" r="r" b="b"/>
              <a:pathLst>
                <a:path w="760384" h="760384">
                  <a:moveTo>
                    <a:pt x="424932" y="18532"/>
                  </a:moveTo>
                  <a:lnTo>
                    <a:pt x="741852" y="335452"/>
                  </a:lnTo>
                  <a:cubicBezTo>
                    <a:pt x="753718" y="347318"/>
                    <a:pt x="760384" y="363411"/>
                    <a:pt x="760384" y="380192"/>
                  </a:cubicBezTo>
                  <a:cubicBezTo>
                    <a:pt x="760384" y="396973"/>
                    <a:pt x="753718" y="413066"/>
                    <a:pt x="741852" y="424932"/>
                  </a:cubicBezTo>
                  <a:lnTo>
                    <a:pt x="424932" y="741852"/>
                  </a:lnTo>
                  <a:cubicBezTo>
                    <a:pt x="413066" y="753718"/>
                    <a:pt x="396973" y="760384"/>
                    <a:pt x="380192" y="760384"/>
                  </a:cubicBezTo>
                  <a:cubicBezTo>
                    <a:pt x="363411" y="760384"/>
                    <a:pt x="347318" y="753718"/>
                    <a:pt x="335452" y="741852"/>
                  </a:cubicBezTo>
                  <a:lnTo>
                    <a:pt x="18532" y="424932"/>
                  </a:lnTo>
                  <a:cubicBezTo>
                    <a:pt x="6666" y="413066"/>
                    <a:pt x="0" y="396973"/>
                    <a:pt x="0" y="380192"/>
                  </a:cubicBezTo>
                  <a:cubicBezTo>
                    <a:pt x="0" y="363411"/>
                    <a:pt x="6666" y="347318"/>
                    <a:pt x="18532" y="335452"/>
                  </a:cubicBezTo>
                  <a:lnTo>
                    <a:pt x="335452" y="18532"/>
                  </a:lnTo>
                  <a:cubicBezTo>
                    <a:pt x="347318" y="6666"/>
                    <a:pt x="363411" y="0"/>
                    <a:pt x="380192" y="0"/>
                  </a:cubicBezTo>
                  <a:cubicBezTo>
                    <a:pt x="396973" y="0"/>
                    <a:pt x="413066" y="6666"/>
                    <a:pt x="424932" y="18532"/>
                  </a:cubicBezTo>
                  <a:close/>
                </a:path>
              </a:pathLst>
            </a:custGeom>
            <a:blipFill>
              <a:blip r:embed="rId2"/>
              <a:stretch>
                <a:fillRect l="-24999" r="-2499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211707" y="4436309"/>
            <a:ext cx="8730081" cy="2878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 Checks transactions against known fraud patterns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 Uses rule-based scoring (not AI/ML)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 Provides a dashboard for monitoring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 Includes bulk file processing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652428" y="-1568054"/>
            <a:ext cx="5178273" cy="5178273"/>
            <a:chOff x="213614" y="64295"/>
            <a:chExt cx="763034" cy="763034"/>
          </a:xfrm>
        </p:grpSpPr>
        <p:sp>
          <p:nvSpPr>
            <p:cNvPr id="7" name="Freeform 7"/>
            <p:cNvSpPr/>
            <p:nvPr/>
          </p:nvSpPr>
          <p:spPr>
            <a:xfrm>
              <a:off x="213614" y="64295"/>
              <a:ext cx="763034" cy="763034"/>
            </a:xfrm>
            <a:custGeom>
              <a:avLst/>
              <a:gdLst/>
              <a:ahLst/>
              <a:cxnLst/>
              <a:rect l="l" t="t" r="r" b="b"/>
              <a:pathLst>
                <a:path w="763034" h="763034">
                  <a:moveTo>
                    <a:pt x="437094" y="30694"/>
                  </a:moveTo>
                  <a:lnTo>
                    <a:pt x="732340" y="325940"/>
                  </a:lnTo>
                  <a:cubicBezTo>
                    <a:pt x="763034" y="356634"/>
                    <a:pt x="763034" y="406400"/>
                    <a:pt x="732340" y="437094"/>
                  </a:cubicBezTo>
                  <a:lnTo>
                    <a:pt x="437094" y="732340"/>
                  </a:lnTo>
                  <a:cubicBezTo>
                    <a:pt x="406400" y="763034"/>
                    <a:pt x="356634" y="763034"/>
                    <a:pt x="325940" y="732340"/>
                  </a:cubicBezTo>
                  <a:lnTo>
                    <a:pt x="30694" y="437094"/>
                  </a:lnTo>
                  <a:cubicBezTo>
                    <a:pt x="0" y="406400"/>
                    <a:pt x="0" y="356634"/>
                    <a:pt x="30694" y="325940"/>
                  </a:cubicBezTo>
                  <a:lnTo>
                    <a:pt x="325940" y="30694"/>
                  </a:lnTo>
                  <a:cubicBezTo>
                    <a:pt x="356634" y="0"/>
                    <a:pt x="406400" y="0"/>
                    <a:pt x="437094" y="30694"/>
                  </a:cubicBezTo>
                  <a:close/>
                </a:path>
              </a:pathLst>
            </a:custGeom>
            <a:blipFill>
              <a:blip r:embed="rId3"/>
              <a:stretch>
                <a:fillRect t="-25046" b="-2504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453737" y="6667500"/>
            <a:ext cx="5516006" cy="551600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24883" y="24883"/>
              <a:ext cx="763034" cy="763034"/>
            </a:xfrm>
            <a:custGeom>
              <a:avLst/>
              <a:gdLst/>
              <a:ahLst/>
              <a:cxnLst/>
              <a:rect l="l" t="t" r="r" b="b"/>
              <a:pathLst>
                <a:path w="763034" h="763034">
                  <a:moveTo>
                    <a:pt x="437094" y="30694"/>
                  </a:moveTo>
                  <a:lnTo>
                    <a:pt x="732340" y="325940"/>
                  </a:lnTo>
                  <a:cubicBezTo>
                    <a:pt x="763034" y="356634"/>
                    <a:pt x="763034" y="406400"/>
                    <a:pt x="732340" y="437094"/>
                  </a:cubicBezTo>
                  <a:lnTo>
                    <a:pt x="437094" y="732340"/>
                  </a:lnTo>
                  <a:cubicBezTo>
                    <a:pt x="406400" y="763034"/>
                    <a:pt x="356634" y="763034"/>
                    <a:pt x="325940" y="732340"/>
                  </a:cubicBezTo>
                  <a:lnTo>
                    <a:pt x="30694" y="437094"/>
                  </a:lnTo>
                  <a:cubicBezTo>
                    <a:pt x="0" y="406400"/>
                    <a:pt x="0" y="356634"/>
                    <a:pt x="30694" y="325940"/>
                  </a:cubicBezTo>
                  <a:lnTo>
                    <a:pt x="325940" y="30694"/>
                  </a:lnTo>
                  <a:cubicBezTo>
                    <a:pt x="356634" y="0"/>
                    <a:pt x="406400" y="0"/>
                    <a:pt x="437094" y="30694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2815456" y="7028934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>
                <a:moveTo>
                  <a:pt x="0" y="0"/>
                </a:moveTo>
                <a:lnTo>
                  <a:pt x="13630808" y="0"/>
                </a:lnTo>
                <a:lnTo>
                  <a:pt x="13630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8158264" y="7028934"/>
            <a:ext cx="13630807" cy="8229600"/>
          </a:xfrm>
          <a:custGeom>
            <a:avLst/>
            <a:gdLst/>
            <a:ahLst/>
            <a:cxnLst/>
            <a:rect l="l" t="t" r="r" b="b"/>
            <a:pathLst>
              <a:path w="13630807" h="8229600">
                <a:moveTo>
                  <a:pt x="13630808" y="0"/>
                </a:moveTo>
                <a:lnTo>
                  <a:pt x="0" y="0"/>
                </a:lnTo>
                <a:lnTo>
                  <a:pt x="0" y="8229600"/>
                </a:lnTo>
                <a:lnTo>
                  <a:pt x="13630808" y="8229600"/>
                </a:lnTo>
                <a:lnTo>
                  <a:pt x="13630808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97567" y="2324100"/>
            <a:ext cx="7425037" cy="120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</a:pPr>
            <a:r>
              <a:rPr lang="en-US" sz="7500" dirty="0">
                <a:latin typeface="Tomorrow"/>
                <a:ea typeface="Tomorrow"/>
                <a:cs typeface="Tomorrow"/>
                <a:sym typeface="Tomorrow"/>
              </a:rPr>
              <a:t>Introduction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295B80B2-DA86-94E1-C734-BE734466C824}"/>
              </a:ext>
            </a:extLst>
          </p:cNvPr>
          <p:cNvSpPr txBox="1"/>
          <p:nvPr/>
        </p:nvSpPr>
        <p:spPr>
          <a:xfrm>
            <a:off x="1197567" y="3869807"/>
            <a:ext cx="9789020" cy="566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A web-based fraud detection tool for online transactions</a:t>
            </a:r>
          </a:p>
        </p:txBody>
      </p:sp>
    </p:spTree>
    <p:extLst>
      <p:ext uri="{BB962C8B-B14F-4D97-AF65-F5344CB8AC3E}">
        <p14:creationId xmlns:p14="http://schemas.microsoft.com/office/powerpoint/2010/main" val="320296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715575" y="-470763"/>
            <a:ext cx="11228526" cy="1122852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5993" y="15993"/>
              <a:ext cx="780813" cy="780813"/>
            </a:xfrm>
            <a:custGeom>
              <a:avLst/>
              <a:gdLst/>
              <a:ahLst/>
              <a:cxnLst/>
              <a:rect l="l" t="t" r="r" b="b"/>
              <a:pathLst>
                <a:path w="780813" h="780813">
                  <a:moveTo>
                    <a:pt x="417709" y="11309"/>
                  </a:moveTo>
                  <a:lnTo>
                    <a:pt x="769505" y="363105"/>
                  </a:lnTo>
                  <a:cubicBezTo>
                    <a:pt x="776746" y="370346"/>
                    <a:pt x="780814" y="380167"/>
                    <a:pt x="780814" y="390407"/>
                  </a:cubicBezTo>
                  <a:cubicBezTo>
                    <a:pt x="780814" y="400647"/>
                    <a:pt x="776746" y="410468"/>
                    <a:pt x="769505" y="417709"/>
                  </a:cubicBezTo>
                  <a:lnTo>
                    <a:pt x="417709" y="769505"/>
                  </a:lnTo>
                  <a:cubicBezTo>
                    <a:pt x="410468" y="776746"/>
                    <a:pt x="400647" y="780814"/>
                    <a:pt x="390407" y="780814"/>
                  </a:cubicBezTo>
                  <a:cubicBezTo>
                    <a:pt x="380167" y="780814"/>
                    <a:pt x="370346" y="776746"/>
                    <a:pt x="363105" y="769505"/>
                  </a:cubicBezTo>
                  <a:lnTo>
                    <a:pt x="11309" y="417709"/>
                  </a:lnTo>
                  <a:cubicBezTo>
                    <a:pt x="4068" y="410468"/>
                    <a:pt x="0" y="400647"/>
                    <a:pt x="0" y="390407"/>
                  </a:cubicBezTo>
                  <a:cubicBezTo>
                    <a:pt x="0" y="380167"/>
                    <a:pt x="4068" y="370346"/>
                    <a:pt x="11309" y="363105"/>
                  </a:cubicBezTo>
                  <a:lnTo>
                    <a:pt x="363105" y="11309"/>
                  </a:lnTo>
                  <a:cubicBezTo>
                    <a:pt x="370346" y="4068"/>
                    <a:pt x="380167" y="0"/>
                    <a:pt x="390407" y="0"/>
                  </a:cubicBezTo>
                  <a:cubicBezTo>
                    <a:pt x="400647" y="0"/>
                    <a:pt x="410468" y="4068"/>
                    <a:pt x="417709" y="11309"/>
                  </a:cubicBezTo>
                  <a:close/>
                </a:path>
              </a:pathLst>
            </a:custGeom>
            <a:blipFill>
              <a:blip r:embed="rId2"/>
              <a:stretch>
                <a:fillRect l="-23937" r="-2393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787993">
            <a:off x="4065009" y="8216675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0" y="0"/>
                </a:moveTo>
                <a:lnTo>
                  <a:pt x="10950494" y="0"/>
                </a:lnTo>
                <a:lnTo>
                  <a:pt x="10950494" y="4640272"/>
                </a:lnTo>
                <a:lnTo>
                  <a:pt x="0" y="4640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334032" flipH="1">
            <a:off x="2515077" y="-3371778"/>
            <a:ext cx="10950493" cy="4640272"/>
          </a:xfrm>
          <a:custGeom>
            <a:avLst/>
            <a:gdLst/>
            <a:ahLst/>
            <a:cxnLst/>
            <a:rect l="l" t="t" r="r" b="b"/>
            <a:pathLst>
              <a:path w="10950493" h="4640272">
                <a:moveTo>
                  <a:pt x="10950494" y="0"/>
                </a:moveTo>
                <a:lnTo>
                  <a:pt x="0" y="0"/>
                </a:lnTo>
                <a:lnTo>
                  <a:pt x="0" y="4640272"/>
                </a:lnTo>
                <a:lnTo>
                  <a:pt x="10950494" y="4640272"/>
                </a:lnTo>
                <a:lnTo>
                  <a:pt x="1095049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638300"/>
            <a:ext cx="811530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7500" dirty="0">
                <a:latin typeface="Tomorrow"/>
                <a:ea typeface="Tomorrow"/>
                <a:cs typeface="Tomorrow"/>
                <a:sym typeface="Tomorrow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" y="3899421"/>
            <a:ext cx="8115300" cy="3164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b="1" dirty="0"/>
              <a:t>Why we built this:</a:t>
            </a:r>
            <a:endParaRPr lang="en-GB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 Small businesses need fraud protection too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 Existing solutions are expensive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 Many tools are overly complex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 No transparent scoring systems</a:t>
            </a:r>
          </a:p>
        </p:txBody>
      </p:sp>
    </p:spTree>
    <p:extLst>
      <p:ext uri="{BB962C8B-B14F-4D97-AF65-F5344CB8AC3E}">
        <p14:creationId xmlns:p14="http://schemas.microsoft.com/office/powerpoint/2010/main" val="219977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415094" y="2180113"/>
            <a:ext cx="6844206" cy="5926774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20448" y="0"/>
              <a:ext cx="4241543" cy="3708400"/>
            </a:xfrm>
            <a:custGeom>
              <a:avLst/>
              <a:gdLst/>
              <a:ahLst/>
              <a:cxnLst/>
              <a:rect l="l" t="t" r="r" b="b"/>
              <a:pathLst>
                <a:path w="4241543" h="3708400">
                  <a:moveTo>
                    <a:pt x="3084105" y="0"/>
                  </a:moveTo>
                  <a:lnTo>
                    <a:pt x="1157439" y="0"/>
                  </a:lnTo>
                  <a:cubicBezTo>
                    <a:pt x="1091055" y="0"/>
                    <a:pt x="1029714" y="35414"/>
                    <a:pt x="996520" y="92903"/>
                  </a:cubicBezTo>
                  <a:lnTo>
                    <a:pt x="33194" y="1761298"/>
                  </a:lnTo>
                  <a:cubicBezTo>
                    <a:pt x="0" y="1818785"/>
                    <a:pt x="0" y="1889615"/>
                    <a:pt x="33194" y="1947102"/>
                  </a:cubicBezTo>
                  <a:lnTo>
                    <a:pt x="996520" y="3615498"/>
                  </a:lnTo>
                  <a:cubicBezTo>
                    <a:pt x="1029714" y="3672986"/>
                    <a:pt x="1091055" y="3708400"/>
                    <a:pt x="1157439" y="3708400"/>
                  </a:cubicBezTo>
                  <a:lnTo>
                    <a:pt x="3084105" y="3708400"/>
                  </a:lnTo>
                  <a:cubicBezTo>
                    <a:pt x="3150489" y="3708400"/>
                    <a:pt x="3211830" y="3672986"/>
                    <a:pt x="3245024" y="3615498"/>
                  </a:cubicBezTo>
                  <a:lnTo>
                    <a:pt x="4208350" y="1947102"/>
                  </a:lnTo>
                  <a:cubicBezTo>
                    <a:pt x="4241544" y="1889615"/>
                    <a:pt x="4241544" y="1818785"/>
                    <a:pt x="4208350" y="1761298"/>
                  </a:cubicBezTo>
                  <a:lnTo>
                    <a:pt x="3245024" y="92903"/>
                  </a:lnTo>
                  <a:cubicBezTo>
                    <a:pt x="3211830" y="35414"/>
                    <a:pt x="3150489" y="0"/>
                    <a:pt x="3084105" y="0"/>
                  </a:cubicBezTo>
                  <a:close/>
                </a:path>
              </a:pathLst>
            </a:custGeom>
            <a:blipFill>
              <a:blip r:embed="rId2"/>
              <a:stretch>
                <a:fillRect l="-15809" r="-1580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1028700" y="2748759"/>
            <a:ext cx="811530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7500" dirty="0">
                <a:latin typeface="Tomorrow"/>
                <a:ea typeface="Tomorrow"/>
                <a:cs typeface="Tomorrow"/>
                <a:sym typeface="Tomorrow"/>
              </a:rPr>
              <a:t>Objectives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264514" y="-568951"/>
            <a:ext cx="4301159" cy="3724610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32539" y="0"/>
              <a:ext cx="4217363" cy="3708400"/>
            </a:xfrm>
            <a:custGeom>
              <a:avLst/>
              <a:gdLst/>
              <a:ahLst/>
              <a:cxnLst/>
              <a:rect l="l" t="t" r="r" b="b"/>
              <a:pathLst>
                <a:path w="4217363" h="3708400">
                  <a:moveTo>
                    <a:pt x="3008587" y="0"/>
                  </a:moveTo>
                  <a:lnTo>
                    <a:pt x="1208775" y="0"/>
                  </a:lnTo>
                  <a:cubicBezTo>
                    <a:pt x="1103142" y="0"/>
                    <a:pt x="1005533" y="56352"/>
                    <a:pt x="952714" y="147831"/>
                  </a:cubicBezTo>
                  <a:lnTo>
                    <a:pt x="52818" y="1706369"/>
                  </a:lnTo>
                  <a:cubicBezTo>
                    <a:pt x="0" y="1797846"/>
                    <a:pt x="0" y="1910554"/>
                    <a:pt x="52818" y="2002031"/>
                  </a:cubicBezTo>
                  <a:lnTo>
                    <a:pt x="952714" y="3560569"/>
                  </a:lnTo>
                  <a:cubicBezTo>
                    <a:pt x="1005533" y="3652048"/>
                    <a:pt x="1103142" y="3708400"/>
                    <a:pt x="1208775" y="3708400"/>
                  </a:cubicBezTo>
                  <a:lnTo>
                    <a:pt x="3008587" y="3708400"/>
                  </a:lnTo>
                  <a:cubicBezTo>
                    <a:pt x="3114220" y="3708400"/>
                    <a:pt x="3211829" y="3652048"/>
                    <a:pt x="3264648" y="3560569"/>
                  </a:cubicBezTo>
                  <a:lnTo>
                    <a:pt x="4164544" y="2002031"/>
                  </a:lnTo>
                  <a:cubicBezTo>
                    <a:pt x="4217362" y="1910554"/>
                    <a:pt x="4217362" y="1797846"/>
                    <a:pt x="4164544" y="1706369"/>
                  </a:cubicBezTo>
                  <a:lnTo>
                    <a:pt x="3264648" y="147831"/>
                  </a:lnTo>
                  <a:cubicBezTo>
                    <a:pt x="3211829" y="56352"/>
                    <a:pt x="3114220" y="0"/>
                    <a:pt x="3008587" y="0"/>
                  </a:cubicBezTo>
                  <a:close/>
                </a:path>
              </a:pathLst>
            </a:custGeom>
            <a:blipFill>
              <a:blip r:embed="rId3"/>
              <a:stretch>
                <a:fillRect l="-28654" r="-28654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15251952" y="6951404"/>
            <a:ext cx="4301159" cy="3724610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32539" y="0"/>
              <a:ext cx="4217363" cy="3708400"/>
            </a:xfrm>
            <a:custGeom>
              <a:avLst/>
              <a:gdLst/>
              <a:ahLst/>
              <a:cxnLst/>
              <a:rect l="l" t="t" r="r" b="b"/>
              <a:pathLst>
                <a:path w="4217363" h="3708400">
                  <a:moveTo>
                    <a:pt x="3008587" y="0"/>
                  </a:moveTo>
                  <a:lnTo>
                    <a:pt x="1208775" y="0"/>
                  </a:lnTo>
                  <a:cubicBezTo>
                    <a:pt x="1103142" y="0"/>
                    <a:pt x="1005533" y="56352"/>
                    <a:pt x="952714" y="147831"/>
                  </a:cubicBezTo>
                  <a:lnTo>
                    <a:pt x="52818" y="1706369"/>
                  </a:lnTo>
                  <a:cubicBezTo>
                    <a:pt x="0" y="1797846"/>
                    <a:pt x="0" y="1910554"/>
                    <a:pt x="52818" y="2002031"/>
                  </a:cubicBezTo>
                  <a:lnTo>
                    <a:pt x="952714" y="3560569"/>
                  </a:lnTo>
                  <a:cubicBezTo>
                    <a:pt x="1005533" y="3652048"/>
                    <a:pt x="1103142" y="3708400"/>
                    <a:pt x="1208775" y="3708400"/>
                  </a:cubicBezTo>
                  <a:lnTo>
                    <a:pt x="3008587" y="3708400"/>
                  </a:lnTo>
                  <a:cubicBezTo>
                    <a:pt x="3114220" y="3708400"/>
                    <a:pt x="3211829" y="3652048"/>
                    <a:pt x="3264648" y="3560569"/>
                  </a:cubicBezTo>
                  <a:lnTo>
                    <a:pt x="4164544" y="2002031"/>
                  </a:lnTo>
                  <a:cubicBezTo>
                    <a:pt x="4217362" y="1910554"/>
                    <a:pt x="4217362" y="1797846"/>
                    <a:pt x="4164544" y="1706369"/>
                  </a:cubicBezTo>
                  <a:lnTo>
                    <a:pt x="3264648" y="147831"/>
                  </a:lnTo>
                  <a:cubicBezTo>
                    <a:pt x="3211829" y="56352"/>
                    <a:pt x="3114220" y="0"/>
                    <a:pt x="3008587" y="0"/>
                  </a:cubicBezTo>
                  <a:close/>
                </a:path>
              </a:pathLst>
            </a:custGeom>
            <a:blipFill>
              <a:blip r:embed="rId4"/>
              <a:stretch>
                <a:fillRect l="-16322" r="-16322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 rot="-5792686">
            <a:off x="-70081" y="6172200"/>
            <a:ext cx="5472684" cy="8229600"/>
          </a:xfrm>
          <a:custGeom>
            <a:avLst/>
            <a:gdLst/>
            <a:ahLst/>
            <a:cxnLst/>
            <a:rect l="l" t="t" r="r" b="b"/>
            <a:pathLst>
              <a:path w="5472684" h="8229600">
                <a:moveTo>
                  <a:pt x="0" y="0"/>
                </a:moveTo>
                <a:lnTo>
                  <a:pt x="5472684" y="0"/>
                </a:lnTo>
                <a:lnTo>
                  <a:pt x="5472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792686">
            <a:off x="13799390" y="-4667854"/>
            <a:ext cx="5472684" cy="8229600"/>
          </a:xfrm>
          <a:custGeom>
            <a:avLst/>
            <a:gdLst/>
            <a:ahLst/>
            <a:cxnLst/>
            <a:rect l="l" t="t" r="r" b="b"/>
            <a:pathLst>
              <a:path w="5472684" h="8229600">
                <a:moveTo>
                  <a:pt x="0" y="0"/>
                </a:moveTo>
                <a:lnTo>
                  <a:pt x="5472684" y="0"/>
                </a:lnTo>
                <a:lnTo>
                  <a:pt x="5472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4362406"/>
            <a:ext cx="74295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indent="-457200" algn="just">
              <a:lnSpc>
                <a:spcPts val="257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To implement a fraud detection system that provides risk scores based on predefined security rules and delivers transaction decisions within acceptable response time</a:t>
            </a:r>
            <a:endParaRPr lang="en-US" sz="2800" spc="-109" dirty="0">
              <a:latin typeface="Tomorrow"/>
              <a:ea typeface="Tomorrow"/>
              <a:cs typeface="Tomorrow"/>
              <a:sym typeface="Tomorrow"/>
            </a:endParaRPr>
          </a:p>
        </p:txBody>
      </p:sp>
    </p:spTree>
    <p:extLst>
      <p:ext uri="{BB962C8B-B14F-4D97-AF65-F5344CB8AC3E}">
        <p14:creationId xmlns:p14="http://schemas.microsoft.com/office/powerpoint/2010/main" val="591013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25362" y="-266700"/>
            <a:ext cx="17522558" cy="11323953"/>
          </a:xfrm>
          <a:custGeom>
            <a:avLst/>
            <a:gdLst/>
            <a:ahLst/>
            <a:cxnLst/>
            <a:rect l="l" t="t" r="r" b="b"/>
            <a:pathLst>
              <a:path w="17522558" h="11323953">
                <a:moveTo>
                  <a:pt x="0" y="0"/>
                </a:moveTo>
                <a:lnTo>
                  <a:pt x="17522558" y="0"/>
                </a:lnTo>
                <a:lnTo>
                  <a:pt x="17522558" y="11323953"/>
                </a:lnTo>
                <a:lnTo>
                  <a:pt x="0" y="11323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1025357" y="3478133"/>
            <a:ext cx="16263218" cy="5996113"/>
          </a:xfrm>
          <a:custGeom>
            <a:avLst/>
            <a:gdLst/>
            <a:ahLst/>
            <a:cxnLst/>
            <a:rect l="l" t="t" r="r" b="b"/>
            <a:pathLst>
              <a:path w="4283317" h="1194615">
                <a:moveTo>
                  <a:pt x="11425" y="0"/>
                </a:moveTo>
                <a:lnTo>
                  <a:pt x="4271892" y="0"/>
                </a:lnTo>
                <a:cubicBezTo>
                  <a:pt x="4278202" y="0"/>
                  <a:pt x="4283317" y="5115"/>
                  <a:pt x="4283317" y="11425"/>
                </a:cubicBezTo>
                <a:lnTo>
                  <a:pt x="4283317" y="1183190"/>
                </a:lnTo>
                <a:cubicBezTo>
                  <a:pt x="4283317" y="1186220"/>
                  <a:pt x="4282113" y="1189126"/>
                  <a:pt x="4279971" y="1191269"/>
                </a:cubicBezTo>
                <a:cubicBezTo>
                  <a:pt x="4277828" y="1193412"/>
                  <a:pt x="4274922" y="1194615"/>
                  <a:pt x="4271892" y="1194615"/>
                </a:cubicBezTo>
                <a:lnTo>
                  <a:pt x="11425" y="1194615"/>
                </a:lnTo>
                <a:cubicBezTo>
                  <a:pt x="5115" y="1194615"/>
                  <a:pt x="0" y="1189500"/>
                  <a:pt x="0" y="1183190"/>
                </a:cubicBezTo>
                <a:lnTo>
                  <a:pt x="0" y="11425"/>
                </a:lnTo>
                <a:cubicBezTo>
                  <a:pt x="0" y="5115"/>
                  <a:pt x="5115" y="0"/>
                  <a:pt x="11425" y="0"/>
                </a:cubicBezTo>
                <a:close/>
              </a:path>
            </a:pathLst>
          </a:custGeom>
          <a:solidFill>
            <a:schemeClr val="bg1"/>
          </a:solidFill>
          <a:ln w="28575" cap="rnd">
            <a:solidFill>
              <a:srgbClr val="135DDD"/>
            </a:solidFill>
            <a:prstDash val="solid"/>
            <a:round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AutoShape 7"/>
          <p:cNvSpPr/>
          <p:nvPr/>
        </p:nvSpPr>
        <p:spPr>
          <a:xfrm>
            <a:off x="9169932" y="3961589"/>
            <a:ext cx="0" cy="5029200"/>
          </a:xfrm>
          <a:prstGeom prst="line">
            <a:avLst/>
          </a:prstGeom>
          <a:ln w="38100" cap="flat">
            <a:solidFill>
              <a:srgbClr val="135D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5220355" y="894852"/>
            <a:ext cx="7643157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500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Scopes And Limitations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1873" y="5929173"/>
            <a:ext cx="6964044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579"/>
              </a:lnSpc>
              <a:spcBef>
                <a:spcPct val="0"/>
              </a:spcBef>
            </a:pPr>
            <a:endParaRPr lang="en-US" sz="2800" u="none" strike="noStrike" spc="-109" dirty="0"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98632" y="4453585"/>
            <a:ext cx="5560346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870"/>
              </a:lnSpc>
              <a:spcBef>
                <a:spcPct val="0"/>
              </a:spcBef>
            </a:pPr>
            <a:r>
              <a:rPr lang="en-US" sz="4000" b="1" dirty="0">
                <a:latin typeface="Tomorrow Bold"/>
                <a:ea typeface="Tomorrow Bold"/>
                <a:cs typeface="Tomorrow Bold"/>
                <a:sym typeface="Tomorrow Bold"/>
              </a:rPr>
              <a:t>Scopes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48825" y="5929173"/>
            <a:ext cx="642937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579"/>
              </a:lnSpc>
              <a:spcBef>
                <a:spcPct val="0"/>
              </a:spcBef>
            </a:pPr>
            <a:endParaRPr lang="en-US" sz="2800" spc="-109" dirty="0"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14510" y="4453584"/>
            <a:ext cx="429800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870"/>
              </a:lnSpc>
              <a:spcBef>
                <a:spcPct val="0"/>
              </a:spcBef>
            </a:pPr>
            <a:r>
              <a:rPr lang="en-US" sz="3600" b="1" dirty="0">
                <a:latin typeface="Tomorrow Bold"/>
                <a:ea typeface="Tomorrow Bold"/>
                <a:cs typeface="Arial" panose="020B0604020202020204" pitchFamily="34" charset="0"/>
                <a:sym typeface="Tomorrow Bold"/>
              </a:rPr>
              <a:t>Limitation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C090C-3105-097D-0D22-D7D797406281}"/>
              </a:ext>
            </a:extLst>
          </p:cNvPr>
          <p:cNvSpPr txBox="1"/>
          <p:nvPr/>
        </p:nvSpPr>
        <p:spPr>
          <a:xfrm>
            <a:off x="2040918" y="5676900"/>
            <a:ext cx="670559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Rule-based fraud detection for online transactions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Web dashboard with API access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Bulk CSV/Excel file 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24761D-912D-C6E1-8880-B81D670EB3D3}"/>
              </a:ext>
            </a:extLst>
          </p:cNvPr>
          <p:cNvSpPr txBox="1"/>
          <p:nvPr/>
        </p:nvSpPr>
        <p:spPr>
          <a:xfrm>
            <a:off x="10495654" y="5676900"/>
            <a:ext cx="670559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No machine learning capabilities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Cannot detect new fraud patterns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Manual rule updates required</a:t>
            </a:r>
          </a:p>
        </p:txBody>
      </p:sp>
    </p:spTree>
    <p:extLst>
      <p:ext uri="{BB962C8B-B14F-4D97-AF65-F5344CB8AC3E}">
        <p14:creationId xmlns:p14="http://schemas.microsoft.com/office/powerpoint/2010/main" val="266212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4631279">
            <a:off x="-1407557" y="-1900224"/>
            <a:ext cx="4948714" cy="5438819"/>
          </a:xfrm>
          <a:custGeom>
            <a:avLst/>
            <a:gdLst/>
            <a:ahLst/>
            <a:cxnLst/>
            <a:rect l="l" t="t" r="r" b="b"/>
            <a:pathLst>
              <a:path w="9343794" h="14050818">
                <a:moveTo>
                  <a:pt x="0" y="0"/>
                </a:moveTo>
                <a:lnTo>
                  <a:pt x="9343794" y="0"/>
                </a:lnTo>
                <a:lnTo>
                  <a:pt x="9343794" y="14050818"/>
                </a:lnTo>
                <a:lnTo>
                  <a:pt x="0" y="14050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8"/>
          <p:cNvSpPr txBox="1"/>
          <p:nvPr/>
        </p:nvSpPr>
        <p:spPr>
          <a:xfrm>
            <a:off x="4114800" y="887285"/>
            <a:ext cx="9688978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500" dirty="0">
                <a:latin typeface="Tomorrow"/>
                <a:ea typeface="Tomorrow"/>
                <a:cs typeface="Tomorrow"/>
                <a:sym typeface="Tomorrow"/>
              </a:rPr>
              <a:t>Development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7F519-2FEA-8FC9-AA7F-C19CC8E0F6AD}"/>
              </a:ext>
            </a:extLst>
          </p:cNvPr>
          <p:cNvSpPr txBox="1"/>
          <p:nvPr/>
        </p:nvSpPr>
        <p:spPr>
          <a:xfrm>
            <a:off x="5715000" y="866272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Fig: Iterative Waterfall Methodology For FraudShield System</a:t>
            </a:r>
            <a:endParaRPr lang="en-IN" b="1" dirty="0"/>
          </a:p>
        </p:txBody>
      </p:sp>
      <p:pic>
        <p:nvPicPr>
          <p:cNvPr id="5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F2950FD0-92ED-3088-21A2-87C4C3A05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086099"/>
            <a:ext cx="12877800" cy="5536065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BBADCBB4-743E-D5D9-FF0E-58CD00E4862C}"/>
              </a:ext>
            </a:extLst>
          </p:cNvPr>
          <p:cNvSpPr/>
          <p:nvPr/>
        </p:nvSpPr>
        <p:spPr>
          <a:xfrm rot="4631279">
            <a:off x="14670643" y="-1900225"/>
            <a:ext cx="4948714" cy="5438819"/>
          </a:xfrm>
          <a:custGeom>
            <a:avLst/>
            <a:gdLst/>
            <a:ahLst/>
            <a:cxnLst/>
            <a:rect l="l" t="t" r="r" b="b"/>
            <a:pathLst>
              <a:path w="9343794" h="14050818">
                <a:moveTo>
                  <a:pt x="0" y="0"/>
                </a:moveTo>
                <a:lnTo>
                  <a:pt x="9343794" y="0"/>
                </a:lnTo>
                <a:lnTo>
                  <a:pt x="9343794" y="14050818"/>
                </a:lnTo>
                <a:lnTo>
                  <a:pt x="0" y="14050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6565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25362" y="-266700"/>
            <a:ext cx="17522558" cy="11323953"/>
          </a:xfrm>
          <a:custGeom>
            <a:avLst/>
            <a:gdLst/>
            <a:ahLst/>
            <a:cxnLst/>
            <a:rect l="l" t="t" r="r" b="b"/>
            <a:pathLst>
              <a:path w="17522558" h="11323953">
                <a:moveTo>
                  <a:pt x="0" y="0"/>
                </a:moveTo>
                <a:lnTo>
                  <a:pt x="17522558" y="0"/>
                </a:lnTo>
                <a:lnTo>
                  <a:pt x="17522558" y="11323953"/>
                </a:lnTo>
                <a:lnTo>
                  <a:pt x="0" y="11323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1025357" y="3478133"/>
            <a:ext cx="16263218" cy="5996113"/>
          </a:xfrm>
          <a:custGeom>
            <a:avLst/>
            <a:gdLst/>
            <a:ahLst/>
            <a:cxnLst/>
            <a:rect l="l" t="t" r="r" b="b"/>
            <a:pathLst>
              <a:path w="4283317" h="1194615">
                <a:moveTo>
                  <a:pt x="11425" y="0"/>
                </a:moveTo>
                <a:lnTo>
                  <a:pt x="4271892" y="0"/>
                </a:lnTo>
                <a:cubicBezTo>
                  <a:pt x="4278202" y="0"/>
                  <a:pt x="4283317" y="5115"/>
                  <a:pt x="4283317" y="11425"/>
                </a:cubicBezTo>
                <a:lnTo>
                  <a:pt x="4283317" y="1183190"/>
                </a:lnTo>
                <a:cubicBezTo>
                  <a:pt x="4283317" y="1186220"/>
                  <a:pt x="4282113" y="1189126"/>
                  <a:pt x="4279971" y="1191269"/>
                </a:cubicBezTo>
                <a:cubicBezTo>
                  <a:pt x="4277828" y="1193412"/>
                  <a:pt x="4274922" y="1194615"/>
                  <a:pt x="4271892" y="1194615"/>
                </a:cubicBezTo>
                <a:lnTo>
                  <a:pt x="11425" y="1194615"/>
                </a:lnTo>
                <a:cubicBezTo>
                  <a:pt x="5115" y="1194615"/>
                  <a:pt x="0" y="1189500"/>
                  <a:pt x="0" y="1183190"/>
                </a:cubicBezTo>
                <a:lnTo>
                  <a:pt x="0" y="11425"/>
                </a:lnTo>
                <a:cubicBezTo>
                  <a:pt x="0" y="5115"/>
                  <a:pt x="5115" y="0"/>
                  <a:pt x="11425" y="0"/>
                </a:cubicBezTo>
                <a:close/>
              </a:path>
            </a:pathLst>
          </a:custGeom>
          <a:solidFill>
            <a:schemeClr val="bg1"/>
          </a:solidFill>
          <a:ln w="28575" cap="rnd">
            <a:solidFill>
              <a:srgbClr val="135DDD"/>
            </a:solidFill>
            <a:prstDash val="solid"/>
            <a:round/>
          </a:ln>
        </p:spPr>
        <p:txBody>
          <a:bodyPr/>
          <a:lstStyle/>
          <a:p>
            <a:endParaRPr lang="en-IN" dirty="0"/>
          </a:p>
        </p:txBody>
      </p:sp>
      <p:sp>
        <p:nvSpPr>
          <p:cNvPr id="7" name="AutoShape 7"/>
          <p:cNvSpPr/>
          <p:nvPr/>
        </p:nvSpPr>
        <p:spPr>
          <a:xfrm>
            <a:off x="9169932" y="3961589"/>
            <a:ext cx="0" cy="5029200"/>
          </a:xfrm>
          <a:prstGeom prst="line">
            <a:avLst/>
          </a:prstGeom>
          <a:ln w="38100" cap="flat">
            <a:solidFill>
              <a:srgbClr val="135DD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5220355" y="894852"/>
            <a:ext cx="7643157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500" dirty="0">
                <a:latin typeface="Tomorrow"/>
                <a:ea typeface="Tomorrow"/>
                <a:cs typeface="Tomorrow"/>
                <a:sym typeface="Tomorrow"/>
              </a:rPr>
              <a:t>	Requirement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71873" y="5929173"/>
            <a:ext cx="6964044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579"/>
              </a:lnSpc>
              <a:spcBef>
                <a:spcPct val="0"/>
              </a:spcBef>
            </a:pPr>
            <a:endParaRPr lang="en-US" sz="2800" u="none" strike="noStrike" spc="-109" dirty="0"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33600" y="4194948"/>
            <a:ext cx="556034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870"/>
              </a:lnSpc>
              <a:spcBef>
                <a:spcPct val="0"/>
              </a:spcBef>
            </a:pPr>
            <a:r>
              <a:rPr lang="en-US" sz="4000" b="1" spc="-165" dirty="0">
                <a:latin typeface="Tomorrow Bold"/>
                <a:ea typeface="Tomorrow Bold"/>
                <a:cs typeface="Tomorrow Bold"/>
                <a:sym typeface="Tomorrow Bold"/>
              </a:rPr>
              <a:t>Functional Requirements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48825" y="5929173"/>
            <a:ext cx="642937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2579"/>
              </a:lnSpc>
              <a:spcBef>
                <a:spcPct val="0"/>
              </a:spcBef>
            </a:pPr>
            <a:endParaRPr lang="en-US" sz="2800" spc="-109" dirty="0"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14510" y="4137396"/>
            <a:ext cx="429800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870"/>
              </a:lnSpc>
              <a:spcBef>
                <a:spcPct val="0"/>
              </a:spcBef>
            </a:pPr>
            <a:r>
              <a:rPr lang="en-US" sz="3600" b="1" spc="-165" dirty="0">
                <a:latin typeface="Tomorrow Bold"/>
                <a:ea typeface="Tomorrow Bold"/>
                <a:cs typeface="Tomorrow Bold"/>
                <a:sym typeface="Tomorrow Bold"/>
              </a:rPr>
              <a:t>Non-Functional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C090C-3105-097D-0D22-D7D797406281}"/>
              </a:ext>
            </a:extLst>
          </p:cNvPr>
          <p:cNvSpPr txBox="1"/>
          <p:nvPr/>
        </p:nvSpPr>
        <p:spPr>
          <a:xfrm>
            <a:off x="1867555" y="5895273"/>
            <a:ext cx="670559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Accept transaction data (email, IP, card, amount)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Calculate fraud score using rules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Achieve fraud detection accuracy above 50%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24761D-912D-C6E1-8880-B81D670EB3D3}"/>
              </a:ext>
            </a:extLst>
          </p:cNvPr>
          <p:cNvSpPr txBox="1"/>
          <p:nvPr/>
        </p:nvSpPr>
        <p:spPr>
          <a:xfrm>
            <a:off x="10049140" y="5899845"/>
            <a:ext cx="6705599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Performance: Process bulk file within 5 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Reliability: Handle invalid data without crashing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Usability: Self-explanatory interface without manual</a:t>
            </a:r>
          </a:p>
        </p:txBody>
      </p:sp>
    </p:spTree>
    <p:extLst>
      <p:ext uri="{BB962C8B-B14F-4D97-AF65-F5344CB8AC3E}">
        <p14:creationId xmlns:p14="http://schemas.microsoft.com/office/powerpoint/2010/main" val="1369859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28600" y="249114"/>
            <a:ext cx="17522558" cy="11323953"/>
          </a:xfrm>
          <a:custGeom>
            <a:avLst/>
            <a:gdLst/>
            <a:ahLst/>
            <a:cxnLst/>
            <a:rect l="l" t="t" r="r" b="b"/>
            <a:pathLst>
              <a:path w="17522558" h="11323953">
                <a:moveTo>
                  <a:pt x="0" y="0"/>
                </a:moveTo>
                <a:lnTo>
                  <a:pt x="17522558" y="0"/>
                </a:lnTo>
                <a:lnTo>
                  <a:pt x="17522558" y="11323953"/>
                </a:lnTo>
                <a:lnTo>
                  <a:pt x="0" y="11323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50028" y="4553916"/>
            <a:ext cx="17201130" cy="4535805"/>
            <a:chOff x="0" y="0"/>
            <a:chExt cx="4283317" cy="1194615"/>
          </a:xfrm>
          <a:solidFill>
            <a:schemeClr val="bg1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4283317" cy="1194615"/>
            </a:xfrm>
            <a:custGeom>
              <a:avLst/>
              <a:gdLst/>
              <a:ahLst/>
              <a:cxnLst/>
              <a:rect l="l" t="t" r="r" b="b"/>
              <a:pathLst>
                <a:path w="4283317" h="1194615">
                  <a:moveTo>
                    <a:pt x="11425" y="0"/>
                  </a:moveTo>
                  <a:lnTo>
                    <a:pt x="4271892" y="0"/>
                  </a:lnTo>
                  <a:cubicBezTo>
                    <a:pt x="4278202" y="0"/>
                    <a:pt x="4283317" y="5115"/>
                    <a:pt x="4283317" y="11425"/>
                  </a:cubicBezTo>
                  <a:lnTo>
                    <a:pt x="4283317" y="1183190"/>
                  </a:lnTo>
                  <a:cubicBezTo>
                    <a:pt x="4283317" y="1186220"/>
                    <a:pt x="4282113" y="1189126"/>
                    <a:pt x="4279971" y="1191269"/>
                  </a:cubicBezTo>
                  <a:cubicBezTo>
                    <a:pt x="4277828" y="1193412"/>
                    <a:pt x="4274922" y="1194615"/>
                    <a:pt x="4271892" y="1194615"/>
                  </a:cubicBezTo>
                  <a:lnTo>
                    <a:pt x="11425" y="1194615"/>
                  </a:lnTo>
                  <a:cubicBezTo>
                    <a:pt x="5115" y="1194615"/>
                    <a:pt x="0" y="1189500"/>
                    <a:pt x="0" y="1183190"/>
                  </a:cubicBezTo>
                  <a:lnTo>
                    <a:pt x="0" y="11425"/>
                  </a:lnTo>
                  <a:cubicBezTo>
                    <a:pt x="0" y="5115"/>
                    <a:pt x="5115" y="0"/>
                    <a:pt x="11425" y="0"/>
                  </a:cubicBezTo>
                  <a:close/>
                </a:path>
              </a:pathLst>
            </a:custGeom>
            <a:grpFill/>
            <a:ln w="28575" cap="rnd">
              <a:solidFill>
                <a:srgbClr val="135DDD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4283317" cy="118509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4"/>
                </a:lnSpc>
              </a:pPr>
              <a:endParaRPr dirty="0"/>
            </a:p>
          </p:txBody>
        </p:sp>
      </p:grpSp>
      <p:sp>
        <p:nvSpPr>
          <p:cNvPr id="7" name="AutoShape 7"/>
          <p:cNvSpPr/>
          <p:nvPr/>
        </p:nvSpPr>
        <p:spPr>
          <a:xfrm>
            <a:off x="6172200" y="4950963"/>
            <a:ext cx="0" cy="2935835"/>
          </a:xfrm>
          <a:prstGeom prst="line">
            <a:avLst/>
          </a:prstGeom>
          <a:ln w="38100" cap="flat">
            <a:solidFill>
              <a:srgbClr val="135D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5322422" y="1983335"/>
            <a:ext cx="764315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500" dirty="0">
                <a:latin typeface="Tomorrow"/>
                <a:ea typeface="Tomorrow"/>
                <a:cs typeface="Tomorrow"/>
                <a:sym typeface="Tomorrow"/>
              </a:rPr>
              <a:t>Feasibility Study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0131" y="5930902"/>
            <a:ext cx="5147555" cy="1781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999" spc="-109" dirty="0">
                <a:latin typeface="Tomorrow"/>
                <a:ea typeface="Tomorrow"/>
                <a:cs typeface="Tomorrow"/>
                <a:sym typeface="Tomorrow"/>
              </a:rPr>
              <a:t>Existing technologies (Flask, MongoDB, JavaScript)</a:t>
            </a:r>
          </a:p>
          <a:p>
            <a:pPr marL="3429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999" spc="-109" dirty="0">
                <a:latin typeface="Tomorrow"/>
                <a:ea typeface="Tomorrow"/>
                <a:cs typeface="Tomorrow"/>
                <a:sym typeface="Tomorrow"/>
              </a:rPr>
              <a:t>No advanced algorithms required</a:t>
            </a:r>
          </a:p>
          <a:p>
            <a:pPr marL="3429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999" spc="-109" dirty="0">
                <a:latin typeface="Tomorrow"/>
                <a:ea typeface="Tomorrow"/>
                <a:cs typeface="Tomorrow"/>
                <a:sym typeface="Tomorrow"/>
              </a:rPr>
              <a:t>Libraries available for all features</a:t>
            </a:r>
            <a:endParaRPr lang="en-US" sz="1999" u="none" strike="noStrike" spc="-109" dirty="0"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22603" y="4920978"/>
            <a:ext cx="4969281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870"/>
              </a:lnSpc>
              <a:spcBef>
                <a:spcPct val="0"/>
              </a:spcBef>
            </a:pPr>
            <a:r>
              <a:rPr lang="en-US" sz="3000" b="1" spc="-165" dirty="0">
                <a:latin typeface="Tomorrow Bold"/>
                <a:ea typeface="Tomorrow Bold"/>
                <a:cs typeface="Tomorrow Bold"/>
                <a:sym typeface="Tomorrow Bold"/>
              </a:rPr>
              <a:t>Technical Feasibility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97410" y="5911090"/>
            <a:ext cx="5362575" cy="1320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999" spc="-109" dirty="0">
                <a:latin typeface="Tomorrow"/>
                <a:ea typeface="Tomorrow"/>
                <a:cs typeface="Tomorrow"/>
                <a:sym typeface="Tomorrow"/>
              </a:rPr>
              <a:t>Simple enough for small businesses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999" spc="-109" dirty="0">
                <a:latin typeface="Tomorrow"/>
                <a:ea typeface="Tomorrow"/>
                <a:cs typeface="Tomorrow"/>
                <a:sym typeface="Tomorrow"/>
              </a:rPr>
              <a:t>Clear documentation provided</a:t>
            </a:r>
          </a:p>
          <a:p>
            <a:pPr marL="342900" lvl="1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999" spc="-109" dirty="0">
                <a:latin typeface="Tomorrow"/>
                <a:ea typeface="Tomorrow"/>
                <a:cs typeface="Tomorrow"/>
                <a:sym typeface="Tomorrow"/>
              </a:rPr>
              <a:t>No special training required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85243" y="4933901"/>
            <a:ext cx="4298004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870"/>
              </a:lnSpc>
              <a:spcBef>
                <a:spcPct val="0"/>
              </a:spcBef>
            </a:pPr>
            <a:r>
              <a:rPr lang="en-US" sz="3000" b="1" spc="-165" dirty="0">
                <a:latin typeface="Tomorrow Bold"/>
                <a:ea typeface="Tomorrow Bold"/>
                <a:cs typeface="Tomorrow Bold"/>
                <a:sym typeface="Tomorrow Bold"/>
              </a:rPr>
              <a:t>Operational Feasibility</a:t>
            </a:r>
          </a:p>
        </p:txBody>
      </p:sp>
      <p:sp>
        <p:nvSpPr>
          <p:cNvPr id="14" name="AutoShape 7"/>
          <p:cNvSpPr/>
          <p:nvPr/>
        </p:nvSpPr>
        <p:spPr>
          <a:xfrm>
            <a:off x="12268200" y="4920978"/>
            <a:ext cx="0" cy="2935835"/>
          </a:xfrm>
          <a:prstGeom prst="line">
            <a:avLst/>
          </a:prstGeom>
          <a:ln w="38100" cap="flat">
            <a:solidFill>
              <a:srgbClr val="135D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3"/>
          <p:cNvSpPr txBox="1"/>
          <p:nvPr/>
        </p:nvSpPr>
        <p:spPr>
          <a:xfrm>
            <a:off x="12683368" y="4950963"/>
            <a:ext cx="4298004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870"/>
              </a:lnSpc>
              <a:spcBef>
                <a:spcPct val="0"/>
              </a:spcBef>
            </a:pPr>
            <a:r>
              <a:rPr lang="en-US" sz="3000" b="1" spc="-165" dirty="0">
                <a:latin typeface="Tomorrow Bold"/>
                <a:ea typeface="Tomorrow Bold"/>
                <a:cs typeface="Tomorrow Bold"/>
                <a:sym typeface="Tomorrow Bold"/>
              </a:rPr>
              <a:t>Economic Feasibility</a:t>
            </a:r>
          </a:p>
        </p:txBody>
      </p:sp>
      <p:sp>
        <p:nvSpPr>
          <p:cNvPr id="18" name="TextBox 12"/>
          <p:cNvSpPr txBox="1"/>
          <p:nvPr/>
        </p:nvSpPr>
        <p:spPr>
          <a:xfrm>
            <a:off x="12893410" y="5911090"/>
            <a:ext cx="4454459" cy="858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999" spc="-109" dirty="0">
                <a:latin typeface="Tomorrow"/>
                <a:ea typeface="Tomorrow"/>
                <a:cs typeface="Tomorrow"/>
                <a:sym typeface="Tomorrow"/>
              </a:rPr>
              <a:t>All  tools used are free/open source</a:t>
            </a:r>
          </a:p>
          <a:p>
            <a:pPr marL="342900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1999" spc="-109" dirty="0">
                <a:latin typeface="Tomorrow"/>
                <a:ea typeface="Tomorrow"/>
                <a:cs typeface="Tomorrow"/>
                <a:sym typeface="Tomorrow"/>
              </a:rPr>
              <a:t>No specialized hardware needed</a:t>
            </a:r>
          </a:p>
        </p:txBody>
      </p:sp>
    </p:spTree>
    <p:extLst>
      <p:ext uri="{BB962C8B-B14F-4D97-AF65-F5344CB8AC3E}">
        <p14:creationId xmlns:p14="http://schemas.microsoft.com/office/powerpoint/2010/main" val="30020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33400" y="3848100"/>
            <a:ext cx="8115300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7500" dirty="0">
                <a:latin typeface="Tomorrow"/>
                <a:ea typeface="Tomorrow"/>
                <a:cs typeface="Tomorrow"/>
                <a:sym typeface="Tomorrow"/>
              </a:rPr>
              <a:t>Use Case </a:t>
            </a:r>
          </a:p>
          <a:p>
            <a:pPr algn="just">
              <a:lnSpc>
                <a:spcPts val="7800"/>
              </a:lnSpc>
            </a:pPr>
            <a:r>
              <a:rPr lang="en-US" sz="7500" dirty="0">
                <a:latin typeface="Tomorrow"/>
                <a:ea typeface="Tomorrow"/>
                <a:cs typeface="Tomorrow"/>
                <a:sym typeface="Tomorrow"/>
              </a:rPr>
              <a:t>Diagram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9CC6260B-0827-C03D-2A50-8E757BC0B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571500"/>
            <a:ext cx="12964680" cy="88392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5095169">
            <a:off x="-217379" y="6317879"/>
            <a:ext cx="3810000" cy="5614737"/>
          </a:xfrm>
          <a:custGeom>
            <a:avLst/>
            <a:gdLst/>
            <a:ahLst/>
            <a:cxnLst/>
            <a:rect l="l" t="t" r="r" b="b"/>
            <a:pathLst>
              <a:path w="12183808" h="16492465">
                <a:moveTo>
                  <a:pt x="0" y="0"/>
                </a:moveTo>
                <a:lnTo>
                  <a:pt x="12183808" y="0"/>
                </a:lnTo>
                <a:lnTo>
                  <a:pt x="12183808" y="16492465"/>
                </a:lnTo>
                <a:lnTo>
                  <a:pt x="0" y="16492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90780402-4AAD-0490-D0E9-67D6BE8D5E6D}"/>
              </a:ext>
            </a:extLst>
          </p:cNvPr>
          <p:cNvSpPr/>
          <p:nvPr/>
        </p:nvSpPr>
        <p:spPr>
          <a:xfrm rot="15095169">
            <a:off x="-849422" y="-1944693"/>
            <a:ext cx="3810000" cy="5614737"/>
          </a:xfrm>
          <a:custGeom>
            <a:avLst/>
            <a:gdLst/>
            <a:ahLst/>
            <a:cxnLst/>
            <a:rect l="l" t="t" r="r" b="b"/>
            <a:pathLst>
              <a:path w="12183808" h="16492465">
                <a:moveTo>
                  <a:pt x="0" y="0"/>
                </a:moveTo>
                <a:lnTo>
                  <a:pt x="12183808" y="0"/>
                </a:lnTo>
                <a:lnTo>
                  <a:pt x="12183808" y="16492465"/>
                </a:lnTo>
                <a:lnTo>
                  <a:pt x="0" y="16492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1707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405</Words>
  <Application>Microsoft Office PowerPoint</Application>
  <PresentationFormat>Custom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Times New Roman</vt:lpstr>
      <vt:lpstr>Tomorrow</vt:lpstr>
      <vt:lpstr>Arial</vt:lpstr>
      <vt:lpstr>Tomorrow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Bijay koirala</dc:creator>
  <cp:lastModifiedBy>Bijay koirala</cp:lastModifiedBy>
  <cp:revision>73</cp:revision>
  <dcterms:created xsi:type="dcterms:W3CDTF">2006-08-16T00:00:00Z</dcterms:created>
  <dcterms:modified xsi:type="dcterms:W3CDTF">2025-07-26T03:48:10Z</dcterms:modified>
  <dc:identifier>DAGk0-BT8HI</dc:identifier>
</cp:coreProperties>
</file>